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Oswald"/>
      <p:regular r:id="rId12"/>
      <p:bold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Oswald-bold.fntdata"/><Relationship Id="rId12" Type="http://schemas.openxmlformats.org/officeDocument/2006/relationships/font" Target="fonts/Oswa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dc1f691b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dc1f691b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e959854c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e959854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f004ef5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f004ef5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126d4c1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6126d4c1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ff004ef5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ff004ef5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Relationship Id="rId7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Relationship Id="rId4" Type="http://schemas.openxmlformats.org/officeDocument/2006/relationships/image" Target="../media/image16.png"/><Relationship Id="rId5" Type="http://schemas.openxmlformats.org/officeDocument/2006/relationships/image" Target="../media/image24.png"/><Relationship Id="rId6" Type="http://schemas.openxmlformats.org/officeDocument/2006/relationships/image" Target="../media/image26.png"/><Relationship Id="rId7" Type="http://schemas.openxmlformats.org/officeDocument/2006/relationships/image" Target="../media/image4.png"/><Relationship Id="rId8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15.png"/><Relationship Id="rId8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8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23.png"/><Relationship Id="rId7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181250" y="127700"/>
            <a:ext cx="6851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600">
                <a:solidFill>
                  <a:srgbClr val="E0FF23"/>
                </a:solidFill>
                <a:latin typeface="Oswald"/>
                <a:ea typeface="Oswald"/>
                <a:cs typeface="Oswald"/>
                <a:sym typeface="Oswald"/>
              </a:rPr>
              <a:t>Progetto</a:t>
            </a:r>
            <a:r>
              <a:rPr b="1" lang="it" sz="3600">
                <a:solidFill>
                  <a:srgbClr val="FF9900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it" sz="3600">
                <a:solidFill>
                  <a:srgbClr val="00FF00"/>
                </a:solidFill>
                <a:latin typeface="Oswald"/>
                <a:ea typeface="Oswald"/>
                <a:cs typeface="Oswald"/>
                <a:sym typeface="Oswald"/>
              </a:rPr>
              <a:t>E</a:t>
            </a:r>
            <a:r>
              <a:rPr lang="it"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ᐯ</a:t>
            </a:r>
            <a:r>
              <a:rPr lang="it" sz="360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endParaRPr sz="3600"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5" name="Google Shape;55;p13" title="s-l1200-removebg-pre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9125" y="3037325"/>
            <a:ext cx="3441976" cy="262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 title="lllla-removebg-previe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6875" y="4692525"/>
            <a:ext cx="5710249" cy="58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 title="ed_no_black_background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5425" y="970050"/>
            <a:ext cx="7343351" cy="249012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-251250" y="3214700"/>
            <a:ext cx="4116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Matteo Piras</a:t>
            </a:r>
            <a:endParaRPr sz="18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solidFill>
                  <a:srgbClr val="E0FF23"/>
                </a:solidFill>
                <a:latin typeface="Impact"/>
                <a:ea typeface="Impact"/>
                <a:cs typeface="Impact"/>
                <a:sym typeface="Impact"/>
              </a:rPr>
              <a:t>SVILUPPATORE</a:t>
            </a:r>
            <a:endParaRPr sz="1700">
              <a:solidFill>
                <a:srgbClr val="E0FF2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1438300" y="3214700"/>
            <a:ext cx="4116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Luca Cirillo</a:t>
            </a:r>
            <a:endParaRPr sz="18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solidFill>
                  <a:srgbClr val="E0FF23"/>
                </a:solidFill>
                <a:latin typeface="Impact"/>
                <a:ea typeface="Impact"/>
                <a:cs typeface="Impact"/>
                <a:sym typeface="Impact"/>
              </a:rPr>
              <a:t>SCRUM MASTER </a:t>
            </a:r>
            <a:endParaRPr sz="1700">
              <a:solidFill>
                <a:srgbClr val="E0FF2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3142600" y="3214700"/>
            <a:ext cx="41163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Emanuele</a:t>
            </a:r>
            <a:r>
              <a:rPr lang="it" sz="18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 Pozzi</a:t>
            </a:r>
            <a:endParaRPr sz="18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solidFill>
                  <a:srgbClr val="E0FF23"/>
                </a:solidFill>
                <a:latin typeface="Impact"/>
                <a:ea typeface="Impact"/>
                <a:cs typeface="Impact"/>
                <a:sym typeface="Impact"/>
              </a:rPr>
              <a:t>TESTER E</a:t>
            </a:r>
            <a:endParaRPr sz="1700">
              <a:solidFill>
                <a:srgbClr val="E0FF2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solidFill>
                  <a:srgbClr val="E0FF23"/>
                </a:solidFill>
                <a:latin typeface="Impact"/>
                <a:ea typeface="Impact"/>
                <a:cs typeface="Impact"/>
                <a:sym typeface="Impact"/>
              </a:rPr>
              <a:t>DOCUMENTATORE</a:t>
            </a:r>
            <a:endParaRPr sz="1700">
              <a:solidFill>
                <a:srgbClr val="E0FF2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4832150" y="3214700"/>
            <a:ext cx="41163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Marchi Riccardo</a:t>
            </a:r>
            <a:endParaRPr sz="18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solidFill>
                  <a:srgbClr val="E0FF23"/>
                </a:solidFill>
                <a:latin typeface="Impact"/>
                <a:ea typeface="Impact"/>
                <a:cs typeface="Impact"/>
                <a:sym typeface="Impact"/>
              </a:rPr>
              <a:t>PROGETTiSTA</a:t>
            </a:r>
            <a:r>
              <a:rPr lang="it" sz="1700">
                <a:solidFill>
                  <a:srgbClr val="E0FF23"/>
                </a:solidFill>
                <a:latin typeface="Impact"/>
                <a:ea typeface="Impact"/>
                <a:cs typeface="Impact"/>
                <a:sym typeface="Impact"/>
              </a:rPr>
              <a:t> E</a:t>
            </a:r>
            <a:endParaRPr sz="1700">
              <a:solidFill>
                <a:srgbClr val="E0FF2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solidFill>
                  <a:srgbClr val="E0FF23"/>
                </a:solidFill>
                <a:latin typeface="Impact"/>
                <a:ea typeface="Impact"/>
                <a:cs typeface="Impact"/>
                <a:sym typeface="Impact"/>
              </a:rPr>
              <a:t>ANALISTA</a:t>
            </a:r>
            <a:endParaRPr sz="1700">
              <a:solidFill>
                <a:srgbClr val="E0FF2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62" name="Google Shape;62;p13" title="cfd-removebg-preview.png"/>
          <p:cNvPicPr preferRelativeResize="0"/>
          <p:nvPr/>
        </p:nvPicPr>
        <p:blipFill rotWithShape="1">
          <a:blip r:embed="rId6">
            <a:alphaModFix/>
          </a:blip>
          <a:srcRect b="0" l="0" r="55333" t="0"/>
          <a:stretch/>
        </p:blipFill>
        <p:spPr>
          <a:xfrm>
            <a:off x="222071" y="-155625"/>
            <a:ext cx="1531742" cy="130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 title="cfd-removebg-preview.png"/>
          <p:cNvPicPr preferRelativeResize="0"/>
          <p:nvPr/>
        </p:nvPicPr>
        <p:blipFill rotWithShape="1">
          <a:blip r:embed="rId6">
            <a:alphaModFix/>
          </a:blip>
          <a:srcRect b="0" l="44561" r="0" t="0"/>
          <a:stretch/>
        </p:blipFill>
        <p:spPr>
          <a:xfrm>
            <a:off x="7728099" y="-192575"/>
            <a:ext cx="1630200" cy="111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 title="wes-removebg-preview.png"/>
          <p:cNvPicPr preferRelativeResize="0"/>
          <p:nvPr/>
        </p:nvPicPr>
        <p:blipFill rotWithShape="1">
          <a:blip r:embed="rId7">
            <a:alphaModFix/>
          </a:blip>
          <a:srcRect b="58425" l="0" r="0" t="0"/>
          <a:stretch/>
        </p:blipFill>
        <p:spPr>
          <a:xfrm>
            <a:off x="-1868000" y="3987958"/>
            <a:ext cx="3217626" cy="90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 title="wes-removebg-preview.png"/>
          <p:cNvPicPr preferRelativeResize="0"/>
          <p:nvPr/>
        </p:nvPicPr>
        <p:blipFill rotWithShape="1">
          <a:blip r:embed="rId7">
            <a:alphaModFix/>
          </a:blip>
          <a:srcRect b="0" l="0" r="0" t="40373"/>
          <a:stretch/>
        </p:blipFill>
        <p:spPr>
          <a:xfrm>
            <a:off x="5716400" y="266588"/>
            <a:ext cx="1144020" cy="46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4" title="trovare-lavoro1.jpg"/>
          <p:cNvPicPr preferRelativeResize="0"/>
          <p:nvPr/>
        </p:nvPicPr>
        <p:blipFill rotWithShape="1">
          <a:blip r:embed="rId3">
            <a:alphaModFix amt="8000"/>
          </a:blip>
          <a:srcRect b="0" l="0" r="0" t="0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 title="Caura-removebg-previe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3321299" cy="1761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1340000" dist="123825">
              <a:srgbClr val="000000">
                <a:alpha val="42000"/>
              </a:srgbClr>
            </a:outerShdw>
          </a:effectLst>
        </p:spPr>
      </p:pic>
      <p:pic>
        <p:nvPicPr>
          <p:cNvPr id="72" name="Google Shape;72;p14" title="1_tIBERmJVdOtG1Rv2Hozt4Q-removebg-preview.png"/>
          <p:cNvPicPr preferRelativeResize="0"/>
          <p:nvPr/>
        </p:nvPicPr>
        <p:blipFill>
          <a:blip r:embed="rId5">
            <a:alphaModFix amt="41000"/>
          </a:blip>
          <a:stretch>
            <a:fillRect/>
          </a:stretch>
        </p:blipFill>
        <p:spPr>
          <a:xfrm>
            <a:off x="3626099" y="152400"/>
            <a:ext cx="5362575" cy="4219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3" name="Google Shape;73;p14" title="fvvtttfbvffvrffggvrfvrvvrfcvv.PNG"/>
          <p:cNvPicPr preferRelativeResize="0"/>
          <p:nvPr/>
        </p:nvPicPr>
        <p:blipFill rotWithShape="1">
          <a:blip r:embed="rId6">
            <a:alphaModFix amt="34000"/>
          </a:blip>
          <a:srcRect b="21141" l="0" r="0" t="0"/>
          <a:stretch/>
        </p:blipFill>
        <p:spPr>
          <a:xfrm>
            <a:off x="34475" y="2032225"/>
            <a:ext cx="3202425" cy="2925125"/>
          </a:xfrm>
          <a:prstGeom prst="rect">
            <a:avLst/>
          </a:prstGeom>
          <a:noFill/>
          <a:ln>
            <a:noFill/>
          </a:ln>
          <a:effectLst>
            <a:outerShdw blurRad="1414463" rotWithShape="0" algn="bl" dir="11460000" dist="390525">
              <a:srgbClr val="000000">
                <a:alpha val="41000"/>
              </a:srgbClr>
            </a:outerShdw>
          </a:effectLst>
        </p:spPr>
      </p:pic>
      <p:pic>
        <p:nvPicPr>
          <p:cNvPr id="74" name="Google Shape;74;p14" title="attura-removebg-preview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2065975"/>
            <a:ext cx="2448319" cy="292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 title="ra-removebg-preview.png"/>
          <p:cNvPicPr preferRelativeResize="0"/>
          <p:nvPr/>
        </p:nvPicPr>
        <p:blipFill rotWithShape="1">
          <a:blip r:embed="rId8">
            <a:alphaModFix/>
          </a:blip>
          <a:srcRect b="0" l="1149" r="85387" t="0"/>
          <a:stretch/>
        </p:blipFill>
        <p:spPr>
          <a:xfrm>
            <a:off x="3005800" y="1828250"/>
            <a:ext cx="778748" cy="322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 title="ra-removebg-preview.png"/>
          <p:cNvPicPr preferRelativeResize="0"/>
          <p:nvPr/>
        </p:nvPicPr>
        <p:blipFill rotWithShape="1">
          <a:blip r:embed="rId8">
            <a:alphaModFix/>
          </a:blip>
          <a:srcRect b="-5830" l="21070" r="1151" t="5830"/>
          <a:stretch/>
        </p:blipFill>
        <p:spPr>
          <a:xfrm>
            <a:off x="5728550" y="3269600"/>
            <a:ext cx="4948674" cy="35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 title="ra-removebg-preview.png"/>
          <p:cNvPicPr preferRelativeResize="0"/>
          <p:nvPr/>
        </p:nvPicPr>
        <p:blipFill rotWithShape="1">
          <a:blip r:embed="rId8">
            <a:alphaModFix/>
          </a:blip>
          <a:srcRect b="-5830" l="21070" r="1151" t="5830"/>
          <a:stretch/>
        </p:blipFill>
        <p:spPr>
          <a:xfrm flipH="1" rot="-3321734">
            <a:off x="7477651" y="-2481725"/>
            <a:ext cx="4948674" cy="35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/>
        </p:nvSpPr>
        <p:spPr>
          <a:xfrm>
            <a:off x="9717975" y="1899250"/>
            <a:ext cx="425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0FF2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5" title="stelsia-casino-megeve.jpg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 title="a-photograph-of-a-deck-of-playing-cards-_m-hPgevcQju1KR7wCtpuLg_TnZ01XPtTnykaWslno5GOg-removebg-previe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48377">
            <a:off x="-340262" y="4016375"/>
            <a:ext cx="4214824" cy="236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 title="etg-removebg-preview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875" y="159925"/>
            <a:ext cx="2491400" cy="139922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318075" y="1740600"/>
            <a:ext cx="35382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rgbClr val="E0FF23"/>
                </a:solidFill>
              </a:rPr>
              <a:t>Durante la fase di pianificazione del progetto, abbiamo scelto di utilizzare il metodo Planning Poker per stimare il carico di lavoro associato a ciascuna attività.</a:t>
            </a:r>
            <a:endParaRPr b="1" sz="1600">
              <a:solidFill>
                <a:srgbClr val="E0FF2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rgbClr val="E0FF23"/>
                </a:solidFill>
              </a:rPr>
              <a:t>Ogni membro del team ha assegnato un valore a ciascuna attività in base alla propria percezione del tempo necessario.</a:t>
            </a:r>
            <a:endParaRPr b="1" sz="1600">
              <a:solidFill>
                <a:srgbClr val="E0FF23"/>
              </a:solidFill>
            </a:endParaRPr>
          </a:p>
        </p:txBody>
      </p:sp>
      <p:pic>
        <p:nvPicPr>
          <p:cNvPr id="87" name="Google Shape;87;p15" title="planning-poker-1-e1608806334625.png"/>
          <p:cNvPicPr preferRelativeResize="0"/>
          <p:nvPr/>
        </p:nvPicPr>
        <p:blipFill rotWithShape="1">
          <a:blip r:embed="rId6">
            <a:alphaModFix/>
          </a:blip>
          <a:srcRect b="5560" l="-3070" r="3069" t="-5560"/>
          <a:stretch/>
        </p:blipFill>
        <p:spPr>
          <a:xfrm>
            <a:off x="4748650" y="1675600"/>
            <a:ext cx="4177434" cy="2849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 title="Gemini_Generated_Image_r05o6jr05o6jr05o-removebg-preview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00075" y="-195512"/>
            <a:ext cx="2110100" cy="21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 title="ra-removebg-preview.png"/>
          <p:cNvPicPr preferRelativeResize="0"/>
          <p:nvPr/>
        </p:nvPicPr>
        <p:blipFill rotWithShape="1">
          <a:blip r:embed="rId8">
            <a:alphaModFix amt="80000"/>
          </a:blip>
          <a:srcRect b="-5830" l="21070" r="1151" t="5830"/>
          <a:stretch/>
        </p:blipFill>
        <p:spPr>
          <a:xfrm rot="10200535">
            <a:off x="7456349" y="-1131209"/>
            <a:ext cx="3651929" cy="2621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 title="ra-removebg-preview.png"/>
          <p:cNvPicPr preferRelativeResize="0"/>
          <p:nvPr/>
        </p:nvPicPr>
        <p:blipFill rotWithShape="1">
          <a:blip r:embed="rId8">
            <a:alphaModFix amt="80000"/>
          </a:blip>
          <a:srcRect b="28043" l="88576" r="1151" t="51687"/>
          <a:stretch/>
        </p:blipFill>
        <p:spPr>
          <a:xfrm rot="10200547">
            <a:off x="8498121" y="4486781"/>
            <a:ext cx="482283" cy="531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 title="efer_no_backgroun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8025" y="0"/>
            <a:ext cx="47759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217300" y="972300"/>
            <a:ext cx="5524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E0FF23"/>
                </a:solidFill>
              </a:rPr>
              <a:t>La nostra vettura è controllata a distanza grazie a un software sviluppato dai nostri ingegneri.</a:t>
            </a:r>
            <a:endParaRPr b="1" sz="1800">
              <a:solidFill>
                <a:srgbClr val="E0FF2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E0FF23"/>
                </a:solidFill>
              </a:rPr>
              <a:t>La comunicazione avviene tramite un sistema client-server.</a:t>
            </a:r>
            <a:endParaRPr b="1" sz="1800">
              <a:solidFill>
                <a:srgbClr val="E0FF23"/>
              </a:solidFill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217300" y="2372213"/>
            <a:ext cx="42567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E0FF23"/>
                </a:solidFill>
              </a:rPr>
              <a:t>Questa architettura ci permette di inviare comandi in tempo reale (TCP/IP) e grazie a questo scambio continuo di informazioni, otteniamo un livello di controllo estremamente preciso, quasi come se fossimo a bordo del veicolo.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98" name="Google Shape;98;p16" title="Screenshot__9_-removebg-preview.png"/>
          <p:cNvPicPr preferRelativeResize="0"/>
          <p:nvPr/>
        </p:nvPicPr>
        <p:blipFill rotWithShape="1">
          <a:blip r:embed="rId4">
            <a:alphaModFix/>
          </a:blip>
          <a:srcRect b="37136" l="0" r="0" t="44096"/>
          <a:stretch/>
        </p:blipFill>
        <p:spPr>
          <a:xfrm>
            <a:off x="-1232925" y="4737700"/>
            <a:ext cx="5804924" cy="6703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 txBox="1"/>
          <p:nvPr/>
        </p:nvSpPr>
        <p:spPr>
          <a:xfrm>
            <a:off x="217300" y="357475"/>
            <a:ext cx="4338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rgbClr val="F87203"/>
                </a:solidFill>
              </a:rPr>
              <a:t>MURETTO  </a:t>
            </a:r>
            <a:r>
              <a:rPr b="1" lang="it" sz="2400">
                <a:solidFill>
                  <a:schemeClr val="lt1"/>
                </a:solidFill>
              </a:rPr>
              <a:t>   </a:t>
            </a:r>
            <a:r>
              <a:rPr b="1" lang="it" sz="2400">
                <a:solidFill>
                  <a:srgbClr val="2D57BB"/>
                </a:solidFill>
              </a:rPr>
              <a:t>VETTURA</a:t>
            </a:r>
            <a:endParaRPr b="1" sz="2400">
              <a:solidFill>
                <a:srgbClr val="2D57BB"/>
              </a:solidFill>
            </a:endParaRPr>
          </a:p>
        </p:txBody>
      </p:sp>
      <p:pic>
        <p:nvPicPr>
          <p:cNvPr id="100" name="Google Shape;100;p16" title="1000_F_214055706_HPjDOJKEBhGLQLRcxMkC7MWrA4mzYDJg-removebg-preview.png"/>
          <p:cNvPicPr preferRelativeResize="0"/>
          <p:nvPr/>
        </p:nvPicPr>
        <p:blipFill rotWithShape="1">
          <a:blip r:embed="rId5">
            <a:alphaModFix/>
          </a:blip>
          <a:srcRect b="0" l="3772" r="0" t="0"/>
          <a:stretch/>
        </p:blipFill>
        <p:spPr>
          <a:xfrm rot="-5399939">
            <a:off x="1642965" y="270911"/>
            <a:ext cx="699796" cy="727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 title="wes-removebg-preview.png"/>
          <p:cNvPicPr preferRelativeResize="0"/>
          <p:nvPr/>
        </p:nvPicPr>
        <p:blipFill rotWithShape="1">
          <a:blip r:embed="rId6">
            <a:alphaModFix/>
          </a:blip>
          <a:srcRect b="58425" l="0" r="0" t="0"/>
          <a:stretch/>
        </p:blipFill>
        <p:spPr>
          <a:xfrm rot="10800000">
            <a:off x="8280725" y="2982083"/>
            <a:ext cx="3217626" cy="90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 title="cfd-removebg-preview.png"/>
          <p:cNvPicPr preferRelativeResize="0"/>
          <p:nvPr/>
        </p:nvPicPr>
        <p:blipFill rotWithShape="1">
          <a:blip r:embed="rId7">
            <a:alphaModFix/>
          </a:blip>
          <a:srcRect b="0" l="44561" r="0" t="0"/>
          <a:stretch/>
        </p:blipFill>
        <p:spPr>
          <a:xfrm>
            <a:off x="5061624" y="-254150"/>
            <a:ext cx="1630200" cy="111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 title="cfd-removebg-preview.png"/>
          <p:cNvPicPr preferRelativeResize="0"/>
          <p:nvPr/>
        </p:nvPicPr>
        <p:blipFill rotWithShape="1">
          <a:blip r:embed="rId7">
            <a:alphaModFix/>
          </a:blip>
          <a:srcRect b="0" l="0" r="55333" t="0"/>
          <a:stretch/>
        </p:blipFill>
        <p:spPr>
          <a:xfrm rot="10800000">
            <a:off x="3627871" y="-743275"/>
            <a:ext cx="1531742" cy="130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 title="Screenshot__9_-removebg-preview.png"/>
          <p:cNvPicPr preferRelativeResize="0"/>
          <p:nvPr/>
        </p:nvPicPr>
        <p:blipFill rotWithShape="1">
          <a:blip r:embed="rId4">
            <a:alphaModFix/>
          </a:blip>
          <a:srcRect b="52515" l="82149" r="0" t="16141"/>
          <a:stretch/>
        </p:blipFill>
        <p:spPr>
          <a:xfrm>
            <a:off x="8506370" y="4496224"/>
            <a:ext cx="637630" cy="63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 title="Screenshot__9_-removebg-preview.png"/>
          <p:cNvPicPr preferRelativeResize="0"/>
          <p:nvPr/>
        </p:nvPicPr>
        <p:blipFill rotWithShape="1">
          <a:blip r:embed="rId8">
            <a:alphaModFix/>
          </a:blip>
          <a:srcRect b="-3" l="0" r="2638" t="66647"/>
          <a:stretch/>
        </p:blipFill>
        <p:spPr>
          <a:xfrm rot="59997">
            <a:off x="-2839974" y="4149103"/>
            <a:ext cx="6176372" cy="1191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7" title="ggcg_no_background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40175" y="0"/>
            <a:ext cx="46411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 title="fvvtttfbvffvrffggvrfvrvvrfcvv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45426"/>
            <a:ext cx="3202425" cy="370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 title="fvvtttfbvffvrffggvrfvrvvrfcvv.PNG"/>
          <p:cNvPicPr preferRelativeResize="0"/>
          <p:nvPr/>
        </p:nvPicPr>
        <p:blipFill rotWithShape="1">
          <a:blip r:embed="rId4">
            <a:alphaModFix/>
          </a:blip>
          <a:srcRect b="6451" l="12187" r="20590" t="40966"/>
          <a:stretch/>
        </p:blipFill>
        <p:spPr>
          <a:xfrm>
            <a:off x="5418025" y="1596513"/>
            <a:ext cx="2152750" cy="195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 title="cfd-removebg-preview.png"/>
          <p:cNvPicPr preferRelativeResize="0"/>
          <p:nvPr/>
        </p:nvPicPr>
        <p:blipFill rotWithShape="1">
          <a:blip r:embed="rId5">
            <a:alphaModFix/>
          </a:blip>
          <a:srcRect b="0" l="0" r="55333" t="0"/>
          <a:stretch/>
        </p:blipFill>
        <p:spPr>
          <a:xfrm>
            <a:off x="7888646" y="-160112"/>
            <a:ext cx="1531742" cy="130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/>
        </p:nvSpPr>
        <p:spPr>
          <a:xfrm>
            <a:off x="4572000" y="1178525"/>
            <a:ext cx="32025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Il nostro team di ingegneri ha progettato una comunicazione TCP/IP che collega il muretto box direttamente alla vettura con comandi precisi, zero ritardi, controllo totale.  Cosa fa il</a:t>
            </a:r>
            <a:r>
              <a:rPr lang="it" sz="13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nostro</a:t>
            </a:r>
            <a:r>
              <a:rPr lang="it" sz="13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codice sotto il cofano: </a:t>
            </a:r>
            <a:endParaRPr sz="13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mpact"/>
              <a:buChar char="●"/>
            </a:pPr>
            <a:r>
              <a:rPr lang="it" sz="13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Avvia un ServerSocket sulla vettura, in ascolto per ricevere ordini dai box. </a:t>
            </a:r>
            <a:endParaRPr sz="13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mpact"/>
              <a:buChar char="●"/>
            </a:pPr>
            <a:r>
              <a:rPr lang="it" sz="13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Traduce i comandi ricevuti in movimenti precisi dei motori. </a:t>
            </a:r>
            <a:endParaRPr sz="13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mpact"/>
              <a:buChar char="●"/>
            </a:pPr>
            <a:r>
              <a:rPr lang="it" sz="13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La guida è in tempo reale, usando la tastiera con i comandi WASD oppure da interfaccia grafica. </a:t>
            </a:r>
            <a:endParaRPr sz="13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È stato anche sviluppato un piccolo pannello di controllo grafico per rendere il tutto più intuitivo</a:t>
            </a:r>
            <a:endParaRPr sz="13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15" name="Google Shape;115;p17" title="gjhhvf-removebg-preview.png"/>
          <p:cNvPicPr preferRelativeResize="0"/>
          <p:nvPr/>
        </p:nvPicPr>
        <p:blipFill rotWithShape="1">
          <a:blip r:embed="rId6">
            <a:alphaModFix/>
          </a:blip>
          <a:srcRect b="0" l="0" r="1729" t="0"/>
          <a:stretch/>
        </p:blipFill>
        <p:spPr>
          <a:xfrm>
            <a:off x="5090900" y="0"/>
            <a:ext cx="2164626" cy="111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 title="Screenshot (11).png"/>
          <p:cNvPicPr preferRelativeResize="0"/>
          <p:nvPr/>
        </p:nvPicPr>
        <p:blipFill rotWithShape="1">
          <a:blip r:embed="rId7">
            <a:alphaModFix/>
          </a:blip>
          <a:srcRect b="53015" l="80334" r="6007" t="25266"/>
          <a:stretch/>
        </p:blipFill>
        <p:spPr>
          <a:xfrm>
            <a:off x="1943600" y="4854676"/>
            <a:ext cx="1248926" cy="111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 title="Screenshot (11).png"/>
          <p:cNvPicPr preferRelativeResize="0"/>
          <p:nvPr/>
        </p:nvPicPr>
        <p:blipFill rotWithShape="1">
          <a:blip r:embed="rId7">
            <a:alphaModFix/>
          </a:blip>
          <a:srcRect b="53015" l="80334" r="6007" t="25266"/>
          <a:stretch/>
        </p:blipFill>
        <p:spPr>
          <a:xfrm>
            <a:off x="1943600" y="-808924"/>
            <a:ext cx="1248926" cy="111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8" title="Screenshot (1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